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302" r:id="rId2"/>
    <p:sldId id="257" r:id="rId3"/>
    <p:sldId id="320" r:id="rId4"/>
    <p:sldId id="354" r:id="rId5"/>
    <p:sldId id="355" r:id="rId6"/>
    <p:sldId id="307" r:id="rId7"/>
    <p:sldId id="339" r:id="rId8"/>
    <p:sldId id="356" r:id="rId9"/>
    <p:sldId id="357" r:id="rId10"/>
    <p:sldId id="358" r:id="rId11"/>
    <p:sldId id="359" r:id="rId12"/>
    <p:sldId id="360" r:id="rId13"/>
    <p:sldId id="361" r:id="rId14"/>
    <p:sldId id="362" r:id="rId15"/>
    <p:sldId id="301" r:id="rId1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412" autoAdjust="0"/>
    <p:restoredTop sz="86323" autoAdjust="0"/>
  </p:normalViewPr>
  <p:slideViewPr>
    <p:cSldViewPr>
      <p:cViewPr varScale="1">
        <p:scale>
          <a:sx n="43" d="100"/>
          <a:sy n="43" d="100"/>
        </p:scale>
        <p:origin x="-126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94B01D1-DEC9-48A5-9DBF-A9B09570C769}" type="slidenum">
              <a:rPr lang="ar-EG" smtClean="0"/>
              <a:pPr/>
              <a:t>‹#›</a:t>
            </a:fld>
            <a:endParaRPr lang="ar-EG"/>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B77032-BEEF-4064-877E-C112AA29B223}" type="datetimeFigureOut">
              <a:rPr lang="ar-EG" smtClean="0"/>
              <a:pPr/>
              <a:t>27/07/1441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94B01D1-DEC9-48A5-9DBF-A9B09570C769}" type="slidenum">
              <a:rPr lang="ar-EG" smtClean="0"/>
              <a:pPr/>
              <a:t>‹#›</a:t>
            </a:fld>
            <a:endParaRPr lang="ar-EG"/>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8B77032-BEEF-4064-877E-C112AA29B223}" type="datetimeFigureOut">
              <a:rPr lang="ar-EG" smtClean="0"/>
              <a:pPr/>
              <a:t>27/07/1441</a:t>
            </a:fld>
            <a:endParaRPr lang="ar-EG"/>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EG"/>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94B01D1-DEC9-48A5-9DBF-A9B09570C769}"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4"/>
          </p:nvPr>
        </p:nvSpPr>
        <p:spPr>
          <a:xfrm>
            <a:off x="4645152" y="731520"/>
            <a:ext cx="4498848" cy="3561576"/>
          </a:xfrm>
        </p:spPr>
        <p:style>
          <a:lnRef idx="1">
            <a:schemeClr val="dk1"/>
          </a:lnRef>
          <a:fillRef idx="2">
            <a:schemeClr val="dk1"/>
          </a:fillRef>
          <a:effectRef idx="1">
            <a:schemeClr val="dk1"/>
          </a:effectRef>
          <a:fontRef idx="minor">
            <a:schemeClr val="dk1"/>
          </a:fontRef>
        </p:style>
        <p:txBody>
          <a:bodyPr>
            <a:noAutofit/>
          </a:bodyPr>
          <a:lstStyle/>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العينات</a:t>
            </a:r>
          </a:p>
          <a:p>
            <a:pPr algn="justLow">
              <a:buNone/>
            </a:pPr>
            <a:r>
              <a:rPr lang="ar-EG" sz="4400" b="1" dirty="0" smtClean="0">
                <a:ln w="17780" cmpd="sng">
                  <a:solidFill>
                    <a:srgbClr val="FFFFFF"/>
                  </a:solidFill>
                  <a:prstDash val="solid"/>
                  <a:miter lim="800000"/>
                </a:ln>
                <a:solidFill>
                  <a:srgbClr val="002060"/>
                </a:solidFill>
                <a:effectLst>
                  <a:outerShdw blurRad="50800" algn="tl" rotWithShape="0">
                    <a:srgbClr val="000000"/>
                  </a:outerShdw>
                </a:effectLst>
              </a:rPr>
              <a:t>دبلوم مهني شعبة الإرشاد النفسي وتربية الطفل.</a:t>
            </a:r>
            <a:endParaRPr lang="ar-EG" sz="4400" b="1" dirty="0">
              <a:ln w="17780" cmpd="sng">
                <a:solidFill>
                  <a:srgbClr val="FFFFFF"/>
                </a:solidFill>
                <a:prstDash val="solid"/>
                <a:miter lim="800000"/>
              </a:ln>
              <a:solidFill>
                <a:srgbClr val="002060"/>
              </a:solidFill>
              <a:effectLst>
                <a:outerShdw blurRad="50800" algn="tl" rotWithShape="0">
                  <a:srgbClr val="000000"/>
                </a:outerShdw>
              </a:effectLst>
            </a:endParaRPr>
          </a:p>
        </p:txBody>
      </p:sp>
      <p:sp>
        <p:nvSpPr>
          <p:cNvPr id="8" name="Rectangle 7"/>
          <p:cNvSpPr/>
          <p:nvPr/>
        </p:nvSpPr>
        <p:spPr>
          <a:xfrm>
            <a:off x="1285852" y="5143512"/>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إعداد</a:t>
            </a:r>
            <a:b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br>
            <a:r>
              <a:rPr lang="ar-EG" sz="4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rPr>
              <a:t>د. حازم شوقي الطنطاوي</a:t>
            </a:r>
            <a:endParaRPr lang="ar-EG"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Simplified Arabic" pitchFamily="2" charset="-78"/>
            </a:endParaRPr>
          </a:p>
        </p:txBody>
      </p:sp>
      <p:sp>
        <p:nvSpPr>
          <p:cNvPr id="2" name="Content Placeholder 1"/>
          <p:cNvSpPr>
            <a:spLocks noGrp="1"/>
          </p:cNvSpPr>
          <p:nvPr>
            <p:ph sz="quarter" idx="13"/>
          </p:nvPr>
        </p:nvSpPr>
        <p:spPr/>
        <p:txBody>
          <a:bodyPr/>
          <a:lstStyle/>
          <a:p>
            <a:endParaRPr lang="ar-EG"/>
          </a:p>
        </p:txBody>
      </p:sp>
      <p:pic>
        <p:nvPicPr>
          <p:cNvPr id="3" name="Picture 2" descr="نتيجة بحث الصور عن العينات"/>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92696"/>
            <a:ext cx="3816424" cy="35283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plus(in)">
                                      <p:cBhvr>
                                        <p:cTn id="7" dur="20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plus(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plus(in)">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endParaRPr lang="ar-EG" sz="3600" b="1" dirty="0" smtClean="0">
              <a:solidFill>
                <a:schemeClr val="accent6"/>
              </a:solidFill>
            </a:endParaRPr>
          </a:p>
          <a:p>
            <a:pPr marL="571500" indent="-571500" algn="justLow">
              <a:buBlip>
                <a:blip r:embed="rId2"/>
              </a:buBlip>
            </a:pPr>
            <a:r>
              <a:rPr lang="ar-EG" sz="3600" b="1" dirty="0" smtClean="0">
                <a:solidFill>
                  <a:schemeClr val="accent6"/>
                </a:solidFill>
              </a:rPr>
              <a:t>أسلوب العينة العشوائية:</a:t>
            </a:r>
            <a:endParaRPr lang="ar-EG" sz="3600" b="1" dirty="0" smtClean="0">
              <a:solidFill>
                <a:srgbClr val="00B050"/>
              </a:solidFill>
            </a:endParaRPr>
          </a:p>
          <a:p>
            <a:pPr algn="justLow"/>
            <a:r>
              <a:rPr lang="ar-EG" sz="3600" b="1" dirty="0">
                <a:solidFill>
                  <a:schemeClr val="tx1"/>
                </a:solidFill>
              </a:rPr>
              <a:t> </a:t>
            </a:r>
            <a:r>
              <a:rPr lang="ar-EG" sz="3600" b="1" dirty="0" smtClean="0">
                <a:solidFill>
                  <a:schemeClr val="tx1"/>
                </a:solidFill>
              </a:rPr>
              <a:t>    (ج) العينة المنتظمة: </a:t>
            </a:r>
          </a:p>
          <a:p>
            <a:pPr algn="justLow"/>
            <a:r>
              <a:rPr lang="ar-EG" sz="3600" b="1" dirty="0">
                <a:solidFill>
                  <a:schemeClr val="tx1"/>
                </a:solidFill>
              </a:rPr>
              <a:t> </a:t>
            </a:r>
            <a:r>
              <a:rPr lang="ar-EG" sz="3600" b="1" dirty="0" smtClean="0">
                <a:solidFill>
                  <a:schemeClr val="tx1"/>
                </a:solidFill>
              </a:rPr>
              <a:t>   </a:t>
            </a:r>
            <a:r>
              <a:rPr lang="ar-EG" sz="3600" b="1" dirty="0" smtClean="0">
                <a:solidFill>
                  <a:schemeClr val="bg2">
                    <a:lumMod val="25000"/>
                  </a:schemeClr>
                </a:solidFill>
              </a:rPr>
              <a:t>وهو شكل من أشكال العينة </a:t>
            </a:r>
            <a:r>
              <a:rPr lang="ar-EG" sz="3600" b="1" dirty="0" err="1" smtClean="0">
                <a:solidFill>
                  <a:schemeClr val="bg2">
                    <a:lumMod val="25000"/>
                  </a:schemeClr>
                </a:solidFill>
              </a:rPr>
              <a:t>العشوائيةيتم</a:t>
            </a:r>
            <a:r>
              <a:rPr lang="ar-EG" sz="3600" b="1" dirty="0" smtClean="0">
                <a:solidFill>
                  <a:schemeClr val="bg2">
                    <a:lumMod val="25000"/>
                  </a:schemeClr>
                </a:solidFill>
              </a:rPr>
              <a:t> اختيارها في حالة تجانس المجتمع الأصلي، فإذا كان المجتمع الأصلي مكونا من 200 طالب، ونريد أن نختار عينة عشوائية منتظمة مكونة من عشرين طالبا، فإننا نقسم 200/ 20 = 10، وبالتالي تكون المسافة بين الرقم الذي نختاره والرقم الذي يليه «10»،</a:t>
            </a:r>
          </a:p>
          <a:p>
            <a:pPr algn="justLow"/>
            <a:r>
              <a:rPr lang="ar-EG" sz="3600" b="1" dirty="0">
                <a:solidFill>
                  <a:srgbClr val="FF0000"/>
                </a:solidFill>
              </a:rPr>
              <a:t> </a:t>
            </a:r>
            <a:r>
              <a:rPr lang="ar-EG" sz="3600" b="1" dirty="0" smtClean="0">
                <a:solidFill>
                  <a:srgbClr val="FF0000"/>
                </a:solidFill>
              </a:rPr>
              <a:t>       </a:t>
            </a:r>
            <a:r>
              <a:rPr lang="ar-EG" sz="3600" b="1" dirty="0" smtClean="0"/>
              <a:t>ثم نختار الرقم الأول عشوائيا وليكن 6، وبذلك تكون العينة مكونة من الطلاب الذين يحملون الأرقام التالية: 6، 16، 26، 36.</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41472226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solidFill>
              </a:rPr>
              <a:t>ثانيا: أسلوب العينة غير العشوائية:</a:t>
            </a:r>
          </a:p>
          <a:p>
            <a:pPr algn="justLow"/>
            <a:r>
              <a:rPr lang="ar-EG" sz="3600" b="1" dirty="0">
                <a:solidFill>
                  <a:schemeClr val="accent6"/>
                </a:solidFill>
              </a:rPr>
              <a:t> </a:t>
            </a:r>
            <a:r>
              <a:rPr lang="ar-EG" sz="3600" b="1" dirty="0" smtClean="0">
                <a:solidFill>
                  <a:srgbClr val="00B050"/>
                </a:solidFill>
              </a:rPr>
              <a:t>يستخدم الباحث أسلوب العينة غير العشوائية عندما يكون أفراد المجتمع الأصلي غير معروفين تمامًا، وغير متجانسين.</a:t>
            </a: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bg2">
                    <a:lumMod val="50000"/>
                  </a:schemeClr>
                </a:solidFill>
              </a:rPr>
              <a:t>فإذا كان الباحث يدرس أحوال المدمنين، أو المنحرفين، أو المتهربين من الضرائب، فهنا أفراد المجتمع الأصلي غير معروفين، وغير متجانسين.</a:t>
            </a:r>
          </a:p>
          <a:p>
            <a:pPr algn="justLow"/>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188719990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solidFill>
              </a:rPr>
              <a:t>ثانيا: أسلوب العينة غير العشوائية:</a:t>
            </a:r>
          </a:p>
          <a:p>
            <a:pPr algn="justLow"/>
            <a:r>
              <a:rPr lang="ar-EG" sz="3600" b="1" dirty="0">
                <a:solidFill>
                  <a:schemeClr val="accent6"/>
                </a:solidFill>
              </a:rPr>
              <a:t> </a:t>
            </a:r>
            <a:r>
              <a:rPr lang="ar-EG" sz="3600" b="1" dirty="0" smtClean="0">
                <a:solidFill>
                  <a:schemeClr val="accent6"/>
                </a:solidFill>
              </a:rPr>
              <a:t>  وللعينة غير العشوائية ثلاثة أشكال هي:</a:t>
            </a:r>
            <a:endParaRPr lang="ar-EG" sz="3600" b="1" dirty="0">
              <a:solidFill>
                <a:srgbClr val="00B050"/>
              </a:solidFill>
            </a:endParaRPr>
          </a:p>
          <a:p>
            <a:pPr algn="justLow"/>
            <a:r>
              <a:rPr lang="ar-EG" sz="3600" b="1" dirty="0" smtClean="0">
                <a:solidFill>
                  <a:srgbClr val="00B050"/>
                </a:solidFill>
              </a:rPr>
              <a:t> (أ) عينة الصدفة: </a:t>
            </a:r>
            <a:r>
              <a:rPr lang="en-US" sz="3600" b="1" dirty="0" smtClean="0">
                <a:solidFill>
                  <a:srgbClr val="00B050"/>
                </a:solidFill>
              </a:rPr>
              <a:t>Accidental Sample</a:t>
            </a:r>
            <a:endParaRPr lang="ar-EG" sz="3600" b="1" dirty="0" smtClean="0">
              <a:solidFill>
                <a:srgbClr val="00B050"/>
              </a:solidFill>
            </a:endParaRP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tx1"/>
                </a:solidFill>
              </a:rPr>
              <a:t>وفيها يختار الباحث عددا من الأفراد الذين يقابلهم بالصدفة، فإذا أراد أن يدرس موقف الرأي العام من قضية معينة، فإنه يختار عددا من الناس الذين يقابلهم بالصدفة في أي مكان.</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26425706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r"/>
            <a:endParaRPr lang="ar-EG" sz="3600" b="1" dirty="0">
              <a:solidFill>
                <a:srgbClr val="00B050"/>
              </a:solidFill>
            </a:endParaRPr>
          </a:p>
          <a:p>
            <a:pPr algn="justLow"/>
            <a:r>
              <a:rPr lang="ar-EG" sz="3600" b="1" dirty="0" smtClean="0">
                <a:solidFill>
                  <a:srgbClr val="00B050"/>
                </a:solidFill>
              </a:rPr>
              <a:t> (ب) العينة </a:t>
            </a:r>
            <a:r>
              <a:rPr lang="ar-EG" sz="3600" b="1" dirty="0" err="1" smtClean="0">
                <a:solidFill>
                  <a:srgbClr val="00B050"/>
                </a:solidFill>
              </a:rPr>
              <a:t>الحصصية</a:t>
            </a:r>
            <a:r>
              <a:rPr lang="ar-EG" sz="3600" b="1" dirty="0" smtClean="0">
                <a:solidFill>
                  <a:srgbClr val="00B050"/>
                </a:solidFill>
              </a:rPr>
              <a:t>: </a:t>
            </a:r>
            <a:r>
              <a:rPr lang="en-US" sz="3600" b="1" dirty="0" smtClean="0">
                <a:solidFill>
                  <a:srgbClr val="00B050"/>
                </a:solidFill>
              </a:rPr>
              <a:t>Quota Sample</a:t>
            </a:r>
            <a:endParaRPr lang="ar-EG" sz="3600" b="1" dirty="0" smtClean="0">
              <a:solidFill>
                <a:srgbClr val="00B050"/>
              </a:solidFill>
            </a:endParaRP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tx1"/>
                </a:solidFill>
              </a:rPr>
              <a:t>وهي عينة سهلة يمكن اختيارها بسرعة وبسهولة، حيث يقوم الباحث بتقسيم مجتمع الدراسة إلى فئات، ثم يختار عددا من أفراد كل فئة بحيث يتناسب مع حجم هذه الفئة.</a:t>
            </a:r>
          </a:p>
          <a:p>
            <a:pPr algn="justLow"/>
            <a:r>
              <a:rPr lang="ar-EG" sz="3600" b="1" dirty="0">
                <a:solidFill>
                  <a:schemeClr val="tx1"/>
                </a:solidFill>
              </a:rPr>
              <a:t> </a:t>
            </a:r>
            <a:r>
              <a:rPr lang="ar-EG" sz="3600" b="1" dirty="0" smtClean="0">
                <a:solidFill>
                  <a:schemeClr val="tx1"/>
                </a:solidFill>
              </a:rPr>
              <a:t>      وهي تشبه العينة الطبقية، لكنها تختلف عنها في أن الباحث في العينة العشوائية لا يختار الأفراد كما يريد بينما في عينة الحصة يقوم الباحث بهذا الاختيار بنفسه، دون أن يلزم نفسه بأية شروط.</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11740906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r"/>
            <a:endParaRPr lang="ar-EG" sz="3600" b="1" dirty="0">
              <a:solidFill>
                <a:srgbClr val="00B050"/>
              </a:solidFill>
            </a:endParaRPr>
          </a:p>
          <a:p>
            <a:pPr algn="justLow"/>
            <a:r>
              <a:rPr lang="ar-EG" sz="3600" b="1" dirty="0" smtClean="0">
                <a:solidFill>
                  <a:srgbClr val="00B050"/>
                </a:solidFill>
              </a:rPr>
              <a:t> (ج) العينة القصدية: </a:t>
            </a:r>
            <a:r>
              <a:rPr lang="en-US" sz="3600" b="1" dirty="0" smtClean="0">
                <a:solidFill>
                  <a:srgbClr val="00B050"/>
                </a:solidFill>
              </a:rPr>
              <a:t>Purposive Sample</a:t>
            </a:r>
            <a:endParaRPr lang="ar-EG" sz="3600" b="1" dirty="0" smtClean="0">
              <a:solidFill>
                <a:srgbClr val="00B050"/>
              </a:solidFill>
            </a:endParaRP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tx1"/>
                </a:solidFill>
              </a:rPr>
              <a:t>يقوم الباحث باختيار هذه العينة اختيارًا حرا على أساس أنها تحقق أغراض الدراسة التي يقوم بها.</a:t>
            </a:r>
          </a:p>
          <a:p>
            <a:pPr algn="justLow"/>
            <a:r>
              <a:rPr lang="ar-EG" sz="3600" b="1" dirty="0">
                <a:solidFill>
                  <a:schemeClr val="tx1"/>
                </a:solidFill>
              </a:rPr>
              <a:t> </a:t>
            </a:r>
            <a:r>
              <a:rPr lang="ar-EG" sz="3600" b="1" dirty="0" smtClean="0">
                <a:solidFill>
                  <a:schemeClr val="tx1"/>
                </a:solidFill>
              </a:rPr>
              <a:t>      فإذا أراد الباحث أن يدرس تاريخ التربية في مصر فإنه يختار عددًا من المربين كبار السن كعينة قصدية تحقق أغراض دراسته.</a:t>
            </a: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4487697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1520" y="1294805"/>
            <a:ext cx="8640960" cy="1354217"/>
          </a:xfrm>
          <a:prstGeom prst="rect">
            <a:avLst/>
          </a:prstGeom>
        </p:spPr>
        <p:txBody>
          <a:bodyPr wrap="square">
            <a:spAutoFit/>
          </a:bodyPr>
          <a:lstStyle/>
          <a:p>
            <a:pPr algn="justLow"/>
            <a:r>
              <a:rPr lang="ar-EG" sz="2800" b="1" dirty="0" smtClean="0">
                <a:solidFill>
                  <a:schemeClr val="tx2"/>
                </a:solidFill>
                <a:cs typeface="Malik Lt BT" pitchFamily="2" charset="-78"/>
              </a:rPr>
              <a:t> </a:t>
            </a:r>
            <a:r>
              <a:rPr lang="ar-EG" sz="2700" b="1" dirty="0" smtClean="0">
                <a:solidFill>
                  <a:schemeClr val="accent4">
                    <a:lumMod val="50000"/>
                  </a:schemeClr>
                </a:solidFill>
                <a:cs typeface="Malik Lt BT" pitchFamily="2" charset="-78"/>
              </a:rPr>
              <a:t>      </a:t>
            </a:r>
          </a:p>
          <a:p>
            <a:pPr algn="justLow"/>
            <a:r>
              <a:rPr lang="ar-EG" sz="2700" b="1" dirty="0" smtClean="0">
                <a:solidFill>
                  <a:schemeClr val="accent4">
                    <a:lumMod val="50000"/>
                  </a:schemeClr>
                </a:solidFill>
                <a:cs typeface="Malik Lt BT" pitchFamily="2" charset="-78"/>
              </a:rPr>
              <a:t>        </a:t>
            </a:r>
            <a:endParaRPr lang="en-US" sz="2800" b="1" dirty="0" smtClean="0">
              <a:solidFill>
                <a:schemeClr val="accent4">
                  <a:lumMod val="50000"/>
                </a:schemeClr>
              </a:solidFill>
              <a:cs typeface="Malik Lt BT" pitchFamily="2" charset="-78"/>
            </a:endParaRPr>
          </a:p>
          <a:p>
            <a:pPr algn="justLow"/>
            <a:endParaRPr lang="en-US" sz="2700" b="1" dirty="0">
              <a:solidFill>
                <a:srgbClr val="7030A0"/>
              </a:solidFill>
              <a:cs typeface="Malik Lt BT" pitchFamily="2" charset="-78"/>
            </a:endParaRPr>
          </a:p>
        </p:txBody>
      </p:sp>
      <p:pic>
        <p:nvPicPr>
          <p:cNvPr id="6" name="Picture 15" descr="b236"/>
          <p:cNvPicPr>
            <a:picLocks noChangeAspect="1" noChangeArrowheads="1" noCrop="1"/>
          </p:cNvPicPr>
          <p:nvPr/>
        </p:nvPicPr>
        <p:blipFill>
          <a:blip r:embed="rId2"/>
          <a:srcRect/>
          <a:stretch>
            <a:fillRect/>
          </a:stretch>
        </p:blipFill>
        <p:spPr bwMode="auto">
          <a:xfrm>
            <a:off x="0" y="0"/>
            <a:ext cx="9144000" cy="1503337"/>
          </a:xfrm>
          <a:prstGeom prst="rect">
            <a:avLst/>
          </a:prstGeom>
          <a:noFill/>
          <a:ln w="9525">
            <a:noFill/>
            <a:miter lim="800000"/>
            <a:headEnd/>
            <a:tailEnd/>
          </a:ln>
        </p:spPr>
      </p:pic>
      <p:pic>
        <p:nvPicPr>
          <p:cNvPr id="1026" name="Picture 2" descr="C:\Documents and Settings\Fannan6\Desktop\أشكر.jpeg"/>
          <p:cNvPicPr>
            <a:picLocks noChangeAspect="1" noChangeArrowheads="1"/>
          </p:cNvPicPr>
          <p:nvPr/>
        </p:nvPicPr>
        <p:blipFill>
          <a:blip r:embed="rId3"/>
          <a:srcRect/>
          <a:stretch>
            <a:fillRect/>
          </a:stretch>
        </p:blipFill>
        <p:spPr bwMode="auto">
          <a:xfrm>
            <a:off x="0" y="1500174"/>
            <a:ext cx="9144000" cy="5357826"/>
          </a:xfrm>
          <a:prstGeom prst="rect">
            <a:avLst/>
          </a:prstGeom>
          <a:noFill/>
        </p:spPr>
      </p:pic>
    </p:spTree>
    <p:extLst>
      <p:ext uri="{BB962C8B-B14F-4D97-AF65-F5344CB8AC3E}">
        <p14:creationId xmlns:p14="http://schemas.microsoft.com/office/powerpoint/2010/main" val="12072135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مفهوم العينة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2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p>
          <a:p>
            <a:pPr algn="justLow"/>
            <a:r>
              <a:rPr lang="ar-EG" sz="3600" b="1" dirty="0">
                <a:solidFill>
                  <a:schemeClr val="accent1">
                    <a:lumMod val="75000"/>
                  </a:schemeClr>
                </a:solidFill>
              </a:rPr>
              <a:t> </a:t>
            </a:r>
            <a:r>
              <a:rPr lang="ar-EG" sz="3600" b="1" dirty="0" smtClean="0">
                <a:solidFill>
                  <a:schemeClr val="accent1">
                    <a:lumMod val="75000"/>
                  </a:schemeClr>
                </a:solidFill>
              </a:rPr>
              <a:t>  هي جمهور البحث، أو مجتمع البحث، حسب الموضوع أو الظاهرة أو المشكلة التي يدرسها الباحث.</a:t>
            </a:r>
          </a:p>
          <a:p>
            <a:pPr algn="justLow"/>
            <a:r>
              <a:rPr lang="ar-EG" sz="3600" b="1" dirty="0">
                <a:solidFill>
                  <a:schemeClr val="accent1">
                    <a:lumMod val="75000"/>
                  </a:schemeClr>
                </a:solidFill>
              </a:rPr>
              <a:t> </a:t>
            </a:r>
            <a:r>
              <a:rPr lang="ar-EG" sz="3600" b="1" dirty="0" smtClean="0">
                <a:solidFill>
                  <a:schemeClr val="accent6">
                    <a:lumMod val="75000"/>
                  </a:schemeClr>
                </a:solidFill>
              </a:rPr>
              <a:t>مجتمع البحث </a:t>
            </a:r>
            <a:r>
              <a:rPr lang="en-US" sz="3600" b="1" dirty="0" smtClean="0">
                <a:solidFill>
                  <a:schemeClr val="accent6">
                    <a:lumMod val="75000"/>
                  </a:schemeClr>
                </a:solidFill>
              </a:rPr>
              <a:t>Population Research</a:t>
            </a:r>
          </a:p>
          <a:p>
            <a:pPr algn="justLow"/>
            <a:r>
              <a:rPr lang="en-US" sz="3600" b="1" dirty="0">
                <a:solidFill>
                  <a:schemeClr val="accent6">
                    <a:lumMod val="75000"/>
                  </a:schemeClr>
                </a:solidFill>
              </a:rPr>
              <a:t> </a:t>
            </a:r>
            <a:r>
              <a:rPr lang="en-US" sz="3600" b="1" dirty="0" smtClean="0">
                <a:solidFill>
                  <a:schemeClr val="accent6">
                    <a:lumMod val="75000"/>
                  </a:schemeClr>
                </a:solidFill>
              </a:rPr>
              <a:t>   </a:t>
            </a:r>
            <a:r>
              <a:rPr lang="ar-EG" sz="3600" b="1" dirty="0" smtClean="0">
                <a:solidFill>
                  <a:srgbClr val="7030A0"/>
                </a:solidFill>
              </a:rPr>
              <a:t>جميع مفردات الظاهرة التي يدرسها الباحث والتي  </a:t>
            </a:r>
            <a:r>
              <a:rPr lang="ar-EG" sz="3600" b="1" dirty="0">
                <a:solidFill>
                  <a:srgbClr val="7030A0"/>
                </a:solidFill>
              </a:rPr>
              <a:t>تتوافر فيها الخصائص المطلوب دراستها</a:t>
            </a:r>
            <a:r>
              <a:rPr lang="ar-EG" sz="3600" b="1" dirty="0" smtClean="0">
                <a:solidFill>
                  <a:srgbClr val="7030A0"/>
                </a:solidFill>
              </a:rPr>
              <a:t>.</a:t>
            </a:r>
          </a:p>
          <a:p>
            <a:pPr algn="justLow"/>
            <a:r>
              <a:rPr lang="ar-EG" sz="3600" b="1" dirty="0">
                <a:solidFill>
                  <a:schemeClr val="accent6">
                    <a:lumMod val="75000"/>
                  </a:schemeClr>
                </a:solidFill>
              </a:rPr>
              <a:t> </a:t>
            </a:r>
            <a:r>
              <a:rPr lang="ar-EG" sz="3600" b="1" dirty="0" smtClean="0">
                <a:solidFill>
                  <a:schemeClr val="accent6">
                    <a:lumMod val="75000"/>
                  </a:schemeClr>
                </a:solidFill>
              </a:rPr>
              <a:t>    </a:t>
            </a:r>
            <a:r>
              <a:rPr lang="ar-EG" sz="3600" b="1" dirty="0">
                <a:solidFill>
                  <a:srgbClr val="002060"/>
                </a:solidFill>
              </a:rPr>
              <a:t>وقد يتكون مجتمع البحث من أفراد أو جماعات أو منظمات وفى كل الأحوال ينبغي ألا يكون مجتمع البحث ( مبهما ).</a:t>
            </a:r>
          </a:p>
          <a:p>
            <a:pPr algn="justLow"/>
            <a:endParaRPr lang="ar-EG" sz="3600" b="1" dirty="0">
              <a:solidFill>
                <a:schemeClr val="accent1">
                  <a:lumMod val="75000"/>
                </a:schemeClr>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العينة</a:t>
            </a:r>
            <a:r>
              <a:rPr lang="en-US" sz="3600" b="1" dirty="0" smtClean="0">
                <a:solidFill>
                  <a:schemeClr val="accent6">
                    <a:lumMod val="75000"/>
                  </a:schemeClr>
                </a:solidFill>
              </a:rPr>
              <a:t>Sample:</a:t>
            </a:r>
            <a:r>
              <a:rPr lang="ar-EG" sz="3600" b="1" dirty="0">
                <a:solidFill>
                  <a:schemeClr val="accent6">
                    <a:lumMod val="75000"/>
                  </a:schemeClr>
                </a:solidFill>
              </a:rPr>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wheel(1)">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heel(1)">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wheel(1)">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wheel(1)">
                                      <p:cBhvr>
                                        <p:cTn id="33"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اختيار العينة</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309155211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algn="justLow"/>
            <a:r>
              <a:rPr lang="ar-EG" sz="3600" b="1" dirty="0" smtClean="0">
                <a:solidFill>
                  <a:schemeClr val="accent1">
                    <a:lumMod val="75000"/>
                  </a:schemeClr>
                </a:solidFill>
              </a:rPr>
              <a:t>     </a:t>
            </a:r>
            <a:r>
              <a:rPr lang="ar-EG" sz="3600" b="1" dirty="0">
                <a:solidFill>
                  <a:schemeClr val="accent6"/>
                </a:solidFill>
              </a:rPr>
              <a:t>ت</a:t>
            </a:r>
            <a:r>
              <a:rPr lang="ar-EG" sz="3600" b="1" dirty="0" smtClean="0">
                <a:solidFill>
                  <a:schemeClr val="accent6"/>
                </a:solidFill>
              </a:rPr>
              <a:t>مر عملية اختيار العينة بالخطوات الآتية:</a:t>
            </a:r>
          </a:p>
          <a:p>
            <a:pPr marL="571500" indent="-571500" algn="justLow">
              <a:buBlip>
                <a:blip r:embed="rId2"/>
              </a:buBlip>
            </a:pPr>
            <a:r>
              <a:rPr lang="ar-EG" sz="3600" b="1" dirty="0" smtClean="0">
                <a:solidFill>
                  <a:schemeClr val="tx1"/>
                </a:solidFill>
              </a:rPr>
              <a:t>تحديد المجتمع الأصلي للدراسة.</a:t>
            </a:r>
          </a:p>
          <a:p>
            <a:pPr marL="571500" indent="-571500" algn="justLow">
              <a:buBlip>
                <a:blip r:embed="rId2"/>
              </a:buBlip>
            </a:pPr>
            <a:r>
              <a:rPr lang="ar-EG" sz="3600" b="1" dirty="0">
                <a:solidFill>
                  <a:schemeClr val="tx1"/>
                </a:solidFill>
              </a:rPr>
              <a:t>تحديد أفراد المجتمع الأصلي</a:t>
            </a:r>
            <a:r>
              <a:rPr lang="ar-EG" sz="3600" b="1" dirty="0" smtClean="0">
                <a:solidFill>
                  <a:schemeClr val="tx1"/>
                </a:solidFill>
              </a:rPr>
              <a:t>.</a:t>
            </a:r>
          </a:p>
          <a:p>
            <a:pPr marL="571500" indent="-571500" algn="justLow">
              <a:buBlip>
                <a:blip r:embed="rId2"/>
              </a:buBlip>
            </a:pPr>
            <a:r>
              <a:rPr lang="ar-EG" sz="3600" b="1" dirty="0">
                <a:solidFill>
                  <a:schemeClr val="tx1"/>
                </a:solidFill>
              </a:rPr>
              <a:t> </a:t>
            </a:r>
            <a:r>
              <a:rPr lang="ar-EG" sz="3600" b="1" dirty="0" smtClean="0">
                <a:solidFill>
                  <a:schemeClr val="tx1"/>
                </a:solidFill>
              </a:rPr>
              <a:t>اختيار عينة ممثلة.</a:t>
            </a:r>
          </a:p>
          <a:p>
            <a:pPr marL="571500" indent="-571500" algn="justLow">
              <a:buBlip>
                <a:blip r:embed="rId2"/>
              </a:buBlip>
            </a:pPr>
            <a:r>
              <a:rPr lang="ar-EG" sz="3600" b="1" dirty="0" smtClean="0">
                <a:solidFill>
                  <a:schemeClr val="tx1"/>
                </a:solidFill>
              </a:rPr>
              <a:t>اختيار عدد كاف من الأفراد في العينة.</a:t>
            </a:r>
          </a:p>
          <a:p>
            <a:pPr marL="571500" indent="-571500" algn="justLow">
              <a:buBlip>
                <a:blip r:embed="rId2"/>
              </a:buBlip>
            </a:pPr>
            <a:r>
              <a:rPr lang="ar-EG" sz="3600" b="1" dirty="0">
                <a:solidFill>
                  <a:schemeClr val="tx1"/>
                </a:solidFill>
              </a:rPr>
              <a:t> </a:t>
            </a:r>
            <a:r>
              <a:rPr lang="ar-EG" sz="3600" b="1" dirty="0" smtClean="0">
                <a:solidFill>
                  <a:schemeClr val="tx1"/>
                </a:solidFill>
              </a:rPr>
              <a:t> </a:t>
            </a:r>
            <a:r>
              <a:rPr lang="ar-EG" sz="3600" b="1" dirty="0" smtClean="0">
                <a:solidFill>
                  <a:schemeClr val="accent6"/>
                </a:solidFill>
              </a:rPr>
              <a:t>ويتحدد حجم العينة من خلال: تجانس أو تباين المجتمع الأصلي، أسلوب البحث المستخدم، درجة الدقة المطلوبة.</a:t>
            </a:r>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اختيار العينة:</a:t>
            </a:r>
            <a:endParaRPr lang="ar-EG" sz="3600" b="1" dirty="0">
              <a:solidFill>
                <a:schemeClr val="accent6">
                  <a:lumMod val="75000"/>
                </a:schemeClr>
              </a:solidFill>
            </a:endParaRPr>
          </a:p>
        </p:txBody>
      </p:sp>
    </p:spTree>
    <p:extLst>
      <p:ext uri="{BB962C8B-B14F-4D97-AF65-F5344CB8AC3E}">
        <p14:creationId xmlns:p14="http://schemas.microsoft.com/office/powerpoint/2010/main" val="4216493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heel(1)">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Effect transition="in" filter="circle(in)">
                                      <p:cBhvr>
                                        <p:cTn id="28" dur="2000"/>
                                        <p:tgtEl>
                                          <p:spTgt spid="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Effect transition="in" filter="circle(in)">
                                      <p:cBhvr>
                                        <p:cTn id="33" dur="2000"/>
                                        <p:tgtEl>
                                          <p:spTgt spid="4">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animEffect transition="in" filter="circle(in)">
                                      <p:cBhvr>
                                        <p:cTn id="38"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25" y="1268760"/>
            <a:ext cx="9144000" cy="507831"/>
          </a:xfrm>
          <a:prstGeom prst="rect">
            <a:avLst/>
          </a:prstGeom>
        </p:spPr>
        <p:txBody>
          <a:bodyPr wrap="square">
            <a:spAutoFit/>
          </a:bodyPr>
          <a:lstStyle/>
          <a:p>
            <a:pPr algn="justLow"/>
            <a:r>
              <a:rPr lang="ar-EG" sz="2700" b="1" dirty="0" smtClean="0">
                <a:solidFill>
                  <a:srgbClr val="7030A0"/>
                </a:solidFill>
                <a:cs typeface="Malik Lt BT" pitchFamily="2" charset="-78"/>
              </a:rPr>
              <a:t>	</a:t>
            </a:r>
            <a:endParaRPr lang="ar-EG" sz="2700" b="1" dirty="0">
              <a:solidFill>
                <a:srgbClr val="7030A0"/>
              </a:solidFill>
              <a:cs typeface="Malik Lt BT" pitchFamily="2" charset="-78"/>
            </a:endParaRPr>
          </a:p>
        </p:txBody>
      </p:sp>
      <p:sp>
        <p:nvSpPr>
          <p:cNvPr id="5" name="Flowchart: Multidocument 4"/>
          <p:cNvSpPr/>
          <p:nvPr/>
        </p:nvSpPr>
        <p:spPr>
          <a:xfrm flipH="1">
            <a:off x="0" y="243408"/>
            <a:ext cx="8892480" cy="6614592"/>
          </a:xfrm>
          <a:prstGeom prst="flowChartMultidocument">
            <a:avLst/>
          </a:prstGeom>
          <a:solidFill>
            <a:schemeClr val="tx2">
              <a:lumMod val="60000"/>
              <a:lumOff val="40000"/>
            </a:schemeClr>
          </a:solidFill>
          <a:ln w="12700"/>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r>
              <a:rPr lang="ar-EG"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rPr>
              <a:t>أنواع العينات</a:t>
            </a:r>
            <a:endPar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alik Lt BT" pitchFamily="2" charset="-78"/>
            </a:endParaRPr>
          </a:p>
        </p:txBody>
      </p:sp>
    </p:spTree>
    <p:extLst>
      <p:ext uri="{BB962C8B-B14F-4D97-AF65-F5344CB8AC3E}">
        <p14:creationId xmlns:p14="http://schemas.microsoft.com/office/powerpoint/2010/main" val="173050510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r>
              <a:rPr lang="ar-EG" sz="3600" b="1" dirty="0" smtClean="0">
                <a:solidFill>
                  <a:schemeClr val="accent6"/>
                </a:solidFill>
              </a:rPr>
              <a:t>أولاً: أسلوب العينة العشوائية:</a:t>
            </a:r>
          </a:p>
          <a:p>
            <a:pPr algn="justLow"/>
            <a:r>
              <a:rPr lang="ar-EG" sz="3600" b="1" dirty="0">
                <a:solidFill>
                  <a:schemeClr val="accent6"/>
                </a:solidFill>
              </a:rPr>
              <a:t> </a:t>
            </a:r>
            <a:r>
              <a:rPr lang="ar-EG" sz="3600" b="1" dirty="0" smtClean="0">
                <a:solidFill>
                  <a:srgbClr val="00B050"/>
                </a:solidFill>
              </a:rPr>
              <a:t>يستخدم الباحث أسلوب العينة العشوائية عندما يكون جميع أفراد المجتمع الأصلي معروفين.</a:t>
            </a:r>
          </a:p>
          <a:p>
            <a:pPr algn="justLow"/>
            <a:r>
              <a:rPr lang="ar-EG" sz="3600" b="1" dirty="0">
                <a:solidFill>
                  <a:srgbClr val="00B050"/>
                </a:solidFill>
              </a:rPr>
              <a:t> </a:t>
            </a:r>
            <a:r>
              <a:rPr lang="ar-EG" sz="3600" b="1" dirty="0" smtClean="0">
                <a:solidFill>
                  <a:srgbClr val="00B050"/>
                </a:solidFill>
              </a:rPr>
              <a:t>    </a:t>
            </a:r>
            <a:r>
              <a:rPr lang="ar-EG" sz="3600" b="1" dirty="0" smtClean="0">
                <a:solidFill>
                  <a:schemeClr val="bg2">
                    <a:lumMod val="50000"/>
                  </a:schemeClr>
                </a:solidFill>
              </a:rPr>
              <a:t>فإذا كان المجتمع الأصلي للدراسة هو طلاب المهن الهندسية في كليات المجتمع، فهنا جميع أفراد المجتمع الأصلي معروفين تماما، ومسجلين في قوائم تشمل جميع أفراد المجتمع.</a:t>
            </a:r>
          </a:p>
          <a:p>
            <a:pPr algn="justLow"/>
            <a:endParaRPr lang="ar-EG" sz="3600" b="1" dirty="0">
              <a:solidFill>
                <a:schemeClr val="accent6"/>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323263868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circle(in)">
                                      <p:cBhvr>
                                        <p:cTn id="18" dur="2000"/>
                                        <p:tgtEl>
                                          <p:spTgt spid="4">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circle(in)">
                                      <p:cBhvr>
                                        <p:cTn id="23"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925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endParaRPr lang="ar-EG" sz="3600" b="1" dirty="0" smtClean="0">
              <a:solidFill>
                <a:schemeClr val="accent6"/>
              </a:solidFill>
            </a:endParaRPr>
          </a:p>
          <a:p>
            <a:pPr marL="571500" indent="-571500" algn="justLow">
              <a:buBlip>
                <a:blip r:embed="rId2"/>
              </a:buBlip>
            </a:pPr>
            <a:r>
              <a:rPr lang="ar-EG" sz="3600" b="1" dirty="0" smtClean="0">
                <a:solidFill>
                  <a:schemeClr val="accent6"/>
                </a:solidFill>
              </a:rPr>
              <a:t>أسلوب العينة العشوائية:</a:t>
            </a:r>
          </a:p>
          <a:p>
            <a:pPr algn="justLow"/>
            <a:r>
              <a:rPr lang="ar-EG" sz="3600" b="1" dirty="0">
                <a:solidFill>
                  <a:schemeClr val="accent6"/>
                </a:solidFill>
              </a:rPr>
              <a:t> </a:t>
            </a:r>
            <a:r>
              <a:rPr lang="ar-EG" sz="3600" b="1" dirty="0" smtClean="0">
                <a:solidFill>
                  <a:srgbClr val="00B050"/>
                </a:solidFill>
              </a:rPr>
              <a:t>وهناك عدة أشكال للعينة العشوائية:</a:t>
            </a:r>
          </a:p>
          <a:p>
            <a:pPr algn="justLow"/>
            <a:r>
              <a:rPr lang="ar-EG" sz="3600" b="1" dirty="0">
                <a:solidFill>
                  <a:schemeClr val="tx1"/>
                </a:solidFill>
              </a:rPr>
              <a:t> </a:t>
            </a:r>
            <a:r>
              <a:rPr lang="ar-EG" sz="3600" b="1" dirty="0" smtClean="0">
                <a:solidFill>
                  <a:schemeClr val="tx1"/>
                </a:solidFill>
              </a:rPr>
              <a:t>    (أ) العينة العشوائية البسيطة: </a:t>
            </a:r>
          </a:p>
          <a:p>
            <a:pPr algn="justLow"/>
            <a:r>
              <a:rPr lang="ar-EG" sz="3600" b="1" dirty="0">
                <a:solidFill>
                  <a:schemeClr val="tx1"/>
                </a:solidFill>
              </a:rPr>
              <a:t> </a:t>
            </a:r>
            <a:r>
              <a:rPr lang="ar-EG" sz="3600" b="1" dirty="0" smtClean="0">
                <a:solidFill>
                  <a:schemeClr val="tx1"/>
                </a:solidFill>
              </a:rPr>
              <a:t>   </a:t>
            </a:r>
            <a:r>
              <a:rPr lang="ar-EG" sz="3600" b="1" dirty="0" smtClean="0">
                <a:solidFill>
                  <a:srgbClr val="FF0000"/>
                </a:solidFill>
              </a:rPr>
              <a:t>وتختار هذه العينة عندما يكون أفراد المجتمع الأصلي معروفين ومتجانسين، وفي هذه الحالة يختار الباحث عينة عشوائية وفق الأساليب الآتية:</a:t>
            </a:r>
          </a:p>
          <a:p>
            <a:pPr marL="571500" indent="-571500" algn="justLow">
              <a:buFont typeface="Courier New" pitchFamily="49" charset="0"/>
              <a:buChar char="o"/>
            </a:pPr>
            <a:r>
              <a:rPr lang="ar-EG" sz="3600" b="1" dirty="0" smtClean="0">
                <a:solidFill>
                  <a:schemeClr val="tx1"/>
                </a:solidFill>
              </a:rPr>
              <a:t>القرعة.</a:t>
            </a:r>
          </a:p>
          <a:p>
            <a:pPr marL="571500" indent="-571500" algn="justLow">
              <a:buFont typeface="Courier New" pitchFamily="49" charset="0"/>
              <a:buChar char="o"/>
            </a:pPr>
            <a:r>
              <a:rPr lang="ar-EG" sz="3600" b="1" dirty="0">
                <a:solidFill>
                  <a:schemeClr val="tx1"/>
                </a:solidFill>
              </a:rPr>
              <a:t> </a:t>
            </a:r>
            <a:r>
              <a:rPr lang="ar-EG" sz="3600" b="1" dirty="0" smtClean="0">
                <a:solidFill>
                  <a:schemeClr val="tx1"/>
                </a:solidFill>
              </a:rPr>
              <a:t>جداول الأرقام العشوائية. </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177831822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circle(in)">
                                      <p:cBhvr>
                                        <p:cTn id="33" dur="20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circle(in)">
                                      <p:cBhvr>
                                        <p:cTn id="38"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07504" y="0"/>
            <a:ext cx="9036496" cy="6669359"/>
          </a:xfrm>
        </p:spPr>
        <p:txBody>
          <a:bodyPr>
            <a:normAutofit fontScale="85000" lnSpcReduction="10000"/>
          </a:bodyPr>
          <a:lstStyle/>
          <a:p>
            <a:pPr algn="r"/>
            <a:r>
              <a:rPr lang="ar-EG" sz="3200" b="1" dirty="0" smtClean="0">
                <a:solidFill>
                  <a:srgbClr val="FF0000"/>
                </a:solidFill>
              </a:rPr>
              <a:t>   </a:t>
            </a:r>
          </a:p>
          <a:p>
            <a:pPr algn="r"/>
            <a:r>
              <a:rPr lang="ar-EG" sz="3200" b="1" dirty="0">
                <a:solidFill>
                  <a:srgbClr val="FF0000"/>
                </a:solidFill>
              </a:rPr>
              <a:t> </a:t>
            </a:r>
            <a:r>
              <a:rPr lang="ar-EG" sz="3200" b="1" dirty="0" smtClean="0">
                <a:solidFill>
                  <a:srgbClr val="FF0000"/>
                </a:solidFill>
              </a:rPr>
              <a:t>  </a:t>
            </a:r>
          </a:p>
          <a:p>
            <a:pPr marL="571500" indent="-571500" algn="justLow">
              <a:buBlip>
                <a:blip r:embed="rId2"/>
              </a:buBlip>
            </a:pPr>
            <a:endParaRPr lang="ar-EG" sz="3600" b="1" dirty="0" smtClean="0">
              <a:solidFill>
                <a:schemeClr val="accent6"/>
              </a:solidFill>
            </a:endParaRPr>
          </a:p>
          <a:p>
            <a:pPr marL="571500" indent="-571500" algn="justLow">
              <a:buBlip>
                <a:blip r:embed="rId2"/>
              </a:buBlip>
            </a:pPr>
            <a:r>
              <a:rPr lang="ar-EG" sz="3600" b="1" dirty="0" smtClean="0">
                <a:solidFill>
                  <a:schemeClr val="accent6"/>
                </a:solidFill>
              </a:rPr>
              <a:t>أسلوب العينة العشوائية:</a:t>
            </a:r>
            <a:endParaRPr lang="ar-EG" sz="3600" b="1" dirty="0" smtClean="0">
              <a:solidFill>
                <a:srgbClr val="00B050"/>
              </a:solidFill>
            </a:endParaRPr>
          </a:p>
          <a:p>
            <a:pPr algn="justLow"/>
            <a:r>
              <a:rPr lang="ar-EG" sz="3600" b="1" dirty="0">
                <a:solidFill>
                  <a:schemeClr val="tx1"/>
                </a:solidFill>
              </a:rPr>
              <a:t> </a:t>
            </a:r>
            <a:r>
              <a:rPr lang="ar-EG" sz="3600" b="1" dirty="0" smtClean="0">
                <a:solidFill>
                  <a:schemeClr val="tx1"/>
                </a:solidFill>
              </a:rPr>
              <a:t>    (ب) العينة الطبقية: </a:t>
            </a:r>
          </a:p>
          <a:p>
            <a:pPr algn="justLow"/>
            <a:r>
              <a:rPr lang="ar-EG" sz="3600" b="1" dirty="0">
                <a:solidFill>
                  <a:schemeClr val="tx1"/>
                </a:solidFill>
              </a:rPr>
              <a:t> </a:t>
            </a:r>
            <a:r>
              <a:rPr lang="ar-EG" sz="3600" b="1" dirty="0" smtClean="0">
                <a:solidFill>
                  <a:schemeClr val="tx1"/>
                </a:solidFill>
              </a:rPr>
              <a:t>   </a:t>
            </a:r>
            <a:r>
              <a:rPr lang="ar-EG" sz="3600" b="1" dirty="0" smtClean="0">
                <a:solidFill>
                  <a:srgbClr val="FF0000"/>
                </a:solidFill>
              </a:rPr>
              <a:t>وتختار هذه العينة عندما يكون أفراد المجتمع الأصلي معروفين تماما، لكنهم متباينون، فعند دراسة مثلا مشكلات الطلاب الملتحقين بالمهن التعليمية، فمشكلاتهم متباينة، وبالتالي يتم تقسيمهم إلى طبقات أو مستويات كالآتي:</a:t>
            </a:r>
          </a:p>
          <a:p>
            <a:pPr marL="571500" indent="-571500" algn="justLow">
              <a:buFontTx/>
              <a:buChar char="-"/>
            </a:pPr>
            <a:r>
              <a:rPr lang="ar-EG" sz="3600" b="1" dirty="0" smtClean="0">
                <a:solidFill>
                  <a:schemeClr val="tx1"/>
                </a:solidFill>
              </a:rPr>
              <a:t>طلاب السنة الأولى والسنة الثانية.</a:t>
            </a:r>
          </a:p>
          <a:p>
            <a:pPr marL="571500" indent="-571500" algn="justLow">
              <a:buFontTx/>
              <a:buChar char="-"/>
            </a:pPr>
            <a:r>
              <a:rPr lang="ar-EG" sz="3600" b="1" dirty="0" smtClean="0">
                <a:solidFill>
                  <a:schemeClr val="tx1"/>
                </a:solidFill>
              </a:rPr>
              <a:t>الطلاب الذكور والطالبات الإناث.</a:t>
            </a:r>
          </a:p>
          <a:p>
            <a:pPr marL="571500" indent="-571500" algn="justLow">
              <a:buFontTx/>
              <a:buChar char="-"/>
            </a:pPr>
            <a:r>
              <a:rPr lang="ar-EG" sz="3600" b="1" dirty="0" smtClean="0">
                <a:solidFill>
                  <a:schemeClr val="tx1"/>
                </a:solidFill>
              </a:rPr>
              <a:t>الطلاب المتفوقون وغير المتفوقين. </a:t>
            </a:r>
            <a:endParaRPr lang="ar-EG" sz="3600" b="1" dirty="0">
              <a:solidFill>
                <a:schemeClr val="tx1"/>
              </a:solidFill>
            </a:endParaRPr>
          </a:p>
        </p:txBody>
      </p:sp>
      <p:sp>
        <p:nvSpPr>
          <p:cNvPr id="6" name="Rectangle 5"/>
          <p:cNvSpPr/>
          <p:nvPr/>
        </p:nvSpPr>
        <p:spPr>
          <a:xfrm>
            <a:off x="2556057" y="20646"/>
            <a:ext cx="6572296" cy="128588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EG" sz="3600" b="1" dirty="0" smtClean="0">
                <a:solidFill>
                  <a:schemeClr val="accent6">
                    <a:lumMod val="75000"/>
                  </a:schemeClr>
                </a:solidFill>
              </a:rPr>
              <a:t>تابع أنواع العينات:</a:t>
            </a:r>
            <a:endParaRPr lang="ar-EG" sz="3600" b="1" dirty="0">
              <a:solidFill>
                <a:schemeClr val="accent6">
                  <a:lumMod val="75000"/>
                </a:schemeClr>
              </a:solidFill>
            </a:endParaRPr>
          </a:p>
        </p:txBody>
      </p:sp>
    </p:spTree>
    <p:extLst>
      <p:ext uri="{BB962C8B-B14F-4D97-AF65-F5344CB8AC3E}">
        <p14:creationId xmlns:p14="http://schemas.microsoft.com/office/powerpoint/2010/main" val="309190667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circle(in)">
                                      <p:cBhvr>
                                        <p:cTn id="13" dur="2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circle(in)">
                                      <p:cBhvr>
                                        <p:cTn id="18" dur="2000"/>
                                        <p:tgtEl>
                                          <p:spTgt spid="4">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circle(in)">
                                      <p:cBhvr>
                                        <p:cTn id="23" dur="20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ircle(in)">
                                      <p:cBhvr>
                                        <p:cTn id="28" dur="2000"/>
                                        <p:tgtEl>
                                          <p:spTgt spid="4">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Effect transition="in" filter="circle(in)">
                                      <p:cBhvr>
                                        <p:cTn id="33" dur="2000"/>
                                        <p:tgtEl>
                                          <p:spTgt spid="4">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4">
                                            <p:txEl>
                                              <p:pRg st="8" end="8"/>
                                            </p:txEl>
                                          </p:spTgt>
                                        </p:tgtEl>
                                        <p:attrNameLst>
                                          <p:attrName>style.visibility</p:attrName>
                                        </p:attrNameLst>
                                      </p:cBhvr>
                                      <p:to>
                                        <p:strVal val="visible"/>
                                      </p:to>
                                    </p:set>
                                    <p:animEffect transition="in" filter="circle(in)">
                                      <p:cBhvr>
                                        <p:cTn id="38"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1086</TotalTime>
  <Words>683</Words>
  <Application>Microsoft Office PowerPoint</Application>
  <PresentationFormat>On-screen Show (4:3)</PresentationFormat>
  <Paragraphs>89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creation</dc:creator>
  <cp:lastModifiedBy>Dr Hazem</cp:lastModifiedBy>
  <cp:revision>254</cp:revision>
  <dcterms:created xsi:type="dcterms:W3CDTF">2014-07-12T08:41:45Z</dcterms:created>
  <dcterms:modified xsi:type="dcterms:W3CDTF">2020-03-21T17:23:03Z</dcterms:modified>
</cp:coreProperties>
</file>